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77" r:id="rId6"/>
    <p:sldId id="278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87" r:id="rId33"/>
    <p:sldId id="275" r:id="rId3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25.xml"/><Relationship Id="rId8" Type="http://schemas.openxmlformats.org/officeDocument/2006/relationships/slide" Target="../slides/slide23.xml"/><Relationship Id="rId7" Type="http://schemas.openxmlformats.org/officeDocument/2006/relationships/slide" Target="../slides/slide13.xml"/><Relationship Id="rId6" Type="http://schemas.openxmlformats.org/officeDocument/2006/relationships/slide" Target="../slides/slide11.xml"/><Relationship Id="rId5" Type="http://schemas.openxmlformats.org/officeDocument/2006/relationships/slide" Target="../slides/slide9.xml"/><Relationship Id="rId4" Type="http://schemas.openxmlformats.org/officeDocument/2006/relationships/slide" Target="../slides/slide7.xml"/><Relationship Id="rId3" Type="http://schemas.openxmlformats.org/officeDocument/2006/relationships/slide" Target="../slides/slide5.xml"/><Relationship Id="rId2" Type="http://schemas.openxmlformats.org/officeDocument/2006/relationships/image" Target="../media/image4.jpeg"/><Relationship Id="rId11" Type="http://schemas.openxmlformats.org/officeDocument/2006/relationships/slide" Target="../slides/slide29.xml"/><Relationship Id="rId10" Type="http://schemas.openxmlformats.org/officeDocument/2006/relationships/slide" Target="../slides/slide27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1bb33c17b50b92f8#tid=688207054e75f9000925cd6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d376878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4e19ba770&amp;cid=4e19ba770&amp;vtp=1">
            <a:hlinkClick r:id="rId3" action="ppaction://hlinksldjump"/>
          </p:cNvPr>
          <p:cNvSpPr/>
          <p:nvPr/>
        </p:nvSpPr>
        <p:spPr>
          <a:xfrm>
            <a:off x="350215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878988520&amp;cid=878988520&amp;vtp=1">
            <a:hlinkClick r:id="rId4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a25b93aeb&amp;cid=a25b93aeb&amp;vtp=1">
            <a:hlinkClick r:id="rId5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6deddae1c&amp;cid=6deddae1c&amp;vtp=1">
            <a:hlinkClick r:id="rId6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5d4e52283&amp;cid=5d4e52283&amp;vtp=1">
            <a:hlinkClick r:id="rId7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89382bb76&amp;cid=89382bb76&amp;vtp=1">
            <a:hlinkClick r:id="rId8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6af0ae376&amp;cid=6af0ae376&amp;vtp=1">
            <a:hlinkClick r:id="rId9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12d81a0c0&amp;cid=12d81a0c0&amp;vtp=1">
            <a:hlinkClick r:id="rId10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2132f04e2&amp;cid=2132f04e2&amp;vtp=1">
            <a:hlinkClick r:id="rId11" action="ppaction://hlinksldjump"/>
          </p:cNvPr>
          <p:cNvSpPr/>
          <p:nvPr/>
        </p:nvSpPr>
        <p:spPr>
          <a:xfrm>
            <a:off x="811072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d37687820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1_BD#d37687820.fixed?color=0,173,163&amp;vtp=1&amp;bbb=1"/>
              <p:cNvSpPr/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40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课时评价作业（九）</a:t>
                </a:r>
                <a:r>
                  <a:rPr lang="en-US" altLang="zh-CN" sz="40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4000" b="1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40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边城（节选）</a:t>
                </a:r>
                <a:endParaRPr lang="en-US" altLang="zh-CN" sz="4000" dirty="0"/>
              </a:p>
            </p:txBody>
          </p:sp>
        </mc:Choice>
        <mc:Fallback>
          <p:sp>
            <p:nvSpPr>
              <p:cNvPr id="3" name="C_1_BD#d37687820.fixed?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blipFill rotWithShape="1">
                <a:blip r:embed="rId1"/>
                <a:stretch>
                  <a:fillRect l="-2" t="-1796" r="2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9_1#7bcc316bd?pid=29b5b65b5&amp;color=0,0,0&amp;vtp=1&amp;bt=1&amp;bbb=1&amp;hb=1"/>
          <p:cNvSpPr/>
          <p:nvPr/>
        </p:nvSpPr>
        <p:spPr>
          <a:xfrm>
            <a:off x="612648" y="466344"/>
            <a:ext cx="10963656" cy="58331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完成题目。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茶峒小镇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仿若一颗遗世明珠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镶嵌于山水之间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澄澈的小溪蜿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蜒而过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溪水潺潺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似在低吟浅唱着古老的歌谣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溪边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翠翠常与黄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狗相伴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她那灵动的眼眸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宛如夜空中闪烁的星辰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好奇地打量着这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个世界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每当夕阳西下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余晖洒在小镇上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给一切都镀上了一层金边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处的山峦连绵起伏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与天边的晚霞相互映衬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构成一幅绝美的画卷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老船夫撑着渡船缓缓归来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船桨划动水面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泛起层层涟漪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端午佳节渐近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小镇愈发热闹起来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集市上摆满了琳琅满目的货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人们穿梭其中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欢声笑语不断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年轻的小伙们摩拳擦掌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准备在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龙舟竞渡中一展身手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姑娘们则精心梳妆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眉眼间满是羞涩与期待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#1.3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6deddae1c?pid=7bcc316bd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文中多处运用叠词，如“潺潺”“缓缓”“层层”等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，请分析这些叠词的表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达效果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7_1#6deddae1c?pid=7bcc316bd&amp;color=0,0,0&amp;vtp=1&amp;bt=1&amp;bbb=1&amp;hb=1&amp;hla=1"/>
          <p:cNvSpPr/>
          <p:nvPr/>
        </p:nvSpPr>
        <p:spPr>
          <a:xfrm>
            <a:off x="612648" y="1735460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“潺潺”形象地描绘出溪水流动时清脆悦耳的声音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，让读者如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闻其声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。（1分）②“缓缓”精准地表现出老船夫撑船时不紧不慢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、悠然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自得的状态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。（1分）③“层层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”细腻地展现出船桨划动水面时泛起的涟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漪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，一个接一个，富有层次感。（1分）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④叠词的运用增强了语言的韵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律美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，读来节奏明快，朗朗上口；使场景描写更加生动、细腻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，让读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者能更真切地感受到茶峒小镇的宁静与美好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1_1#6deddae1c?pid=7bcc316bd&amp;color=0,0,0&amp;vtp=1&amp;bt=1&amp;bbb=1&amp;hb=1"/>
          <p:cNvSpPr/>
          <p:nvPr/>
        </p:nvSpPr>
        <p:spPr>
          <a:xfrm>
            <a:off x="612648" y="468000"/>
            <a:ext cx="10963656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答题时可从韵律、描写效果等方面分析。韵律上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，叠词读起来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朗朗上口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，富有节奏感；描写效果上，“潺潺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”生动展现溪水流动的声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，“缓缓”体现老船夫撑船的状态，“层层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”突出船桨划水时泛起涟漪的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，使描写更细腻、生动。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5d4e52283?pid=7bcc316bd&amp;color=0,0,0&amp;vtp=1&amp;bt=1&amp;bbb=1&amp;hb=1&amp;hltap=1"/>
          <p:cNvSpPr/>
          <p:nvPr/>
        </p:nvSpPr>
        <p:spPr>
          <a:xfrm>
            <a:off x="612648" y="468000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从修辞手法的角度，赏析文中画波浪线的句子。（6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28_1#5d4e52283?pid=7bcc316bd&amp;color=0,0,0&amp;vtp=1&amp;bbb=1&amp;hb=1"/>
          <p:cNvSpPr/>
          <p:nvPr/>
        </p:nvSpPr>
        <p:spPr>
          <a:xfrm>
            <a:off x="612648" y="4317052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“低吟浅唱”是人的行为，此处将小溪当作人来写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，运用了拟人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修辞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。拟人使小溪具有人的行为，让描写更具感染力，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营造出古朴、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宁静的氛围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4_AN.27_1#5d4e52283?pid=7bcc316bd&amp;color=0,0,0&amp;vtp=1&amp;bt=1&amp;bbb=1&amp;hb=1&amp;hla=1"/>
          <p:cNvSpPr/>
          <p:nvPr/>
        </p:nvSpPr>
        <p:spPr>
          <a:xfrm>
            <a:off x="612648" y="109538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该句运用了拟人的修辞手法，把小溪人格化，赋予小溪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“低吟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浅唱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”的人的行为。②生动形象地表现出溪水流动时轻柔、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舒缓的状态，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仿佛在诉说着茶峒小镇悠久的历史与故事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。③营造出一种古朴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、宁静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的氛围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，使读者更能感受到小镇的独特韵味和深厚底蕴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，增强了语言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的生动性和感染力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d93c2137?pid=d37687820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14_1#c896e88fb?pid=1d93c2137&amp;color=0,0,0&amp;vtp=1&amp;bbb=1&amp;hb=1"/>
          <p:cNvSpPr/>
          <p:nvPr/>
        </p:nvSpPr>
        <p:spPr>
          <a:xfrm>
            <a:off x="612648" y="118172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完成题目。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竹林的故事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废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出城一条河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过河西走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坝脚下有一簇竹林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竹林里露出一重茅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茅屋两边都是菜园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十二年前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它们的主人是一个很和气的汉子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大家呼他老程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1#c896e88fb?pid=1d93c2137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老程有一个小姑娘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非常的害羞而又爱笑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我们起初不知道她的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她笑而不答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有一回见了老程呼她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我才挽住她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哈哈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三姑娘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我们从此就呼她三姑娘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一天我们的先生不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我们大家聚在门口掷瓦片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老程家的捏着香纸从我们的面前过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不一刻又望见她转来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不笔直地循走原路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勉强带笑地弯近我们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替我看看这签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我们围着念上面的绝句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你求的是什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么呢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她对我们诉一大串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我们才知道她的阿三头上本来还有两个姑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而现在只要让她有这一个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不再三朝两病的就好了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1#c896e88fb?pid=1d93c2137&amp;color=0,0,0&amp;vtp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老程除了种菜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还打鱼卖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四五月间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淫雨之后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满河山水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衣的石头沉在河底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呈现绿团团的坡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老程把摇网朝水里兜来兜去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倘若兜着了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三姑娘小小的手掌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便跟着她欢跃的叫声热闹起来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直等到蹦跳蹦跳的鱼好容易给捉住了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才又坐在草地上望着爸爸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水潺潺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摇网从水里探起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一滴滴的水点打在水上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浸在水当中的枝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条也被冲击得嚓嚓作响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老程从荷包里掏出一把大红头绳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个打辫好吗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三姑娘抢在手上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一面还接下酒壶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奔向灶角里去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了妈妈抽筷子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便赶快拿出杯子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家里只有这一个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老是归三姑娘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照管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踮着脚放在桌上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爸爸喝酒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我吃豆腐干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老程实在用不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着下酒的菜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对着三姑娘慢慢喝了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1#c896e88fb?pid=1d93c2137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三姑娘八岁的时候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就能够代替妈妈洗衣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然而绿团团的坡上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从此也不见老程的踪迹了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这只要看竹林的那边河坝上面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高耸着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一个不毛的戒方一般模样的土堆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堆前竖着三四根吊着被雨粘住的纸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幡残片的竹竿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就可以知道是什么意义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老程家的已经是四十岁的婆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穿的衣服都是青蓝大布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系鞋的带子也不用那水红颜色了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三姑娘的黑底绿花鞋的尖头蒙上一层白布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虽然更显得好看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却叫人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见了也同三姑娘自己一样懒懒的没有话可说了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正二月间城里赛龙灯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大街小巷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真是人山人海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最多的还要算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邻近各村上的女人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她们像一阵旋风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大大小小牵成一串从这街冲到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1#c896e88fb?pid=1d93c2137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然而能够看得见三姑娘同三姑娘的妈妈吗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一回也没有看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锣鼓喧天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惊不了她们母女两个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正如惊不了栖在竹林的雀子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堂嫂子们顺便也邀请一声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三姑娘总是微笑地推辞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三姑娘的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拒绝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本是很自然的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妈妈的神情反而有点莫名其妙了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用询问的眼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光朝妈妈脸上一瞧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却也正在瞧过来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于是又掉头望着嫂子们走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去的方向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有什么可看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成群打阵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好像是发了疯的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这话本来想使妈妈热闹起来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而妈妈依然是无精打采沉着面孔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聒聒的喧声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比站在近旁更能入耳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虽然听不着说的是什么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但听者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的心早被它牵引了去了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竹林里也同平常一样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雀子在奏它们的晚歌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1#c896e88fb?pid=1d93c2137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然而对于听惯了的人只能够增加静寂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打破这静寂的终于还是妈妈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你老这样守着我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到底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到底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这也什么到底不到底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我不欢喜玩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三姑娘同妈妈间的争吵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其原因都出在自己的过于乖巧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天清早起来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把房里的家具抹得干净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妈妈却说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乡户人家呵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偶然出门做客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只对着镜子把散在额上的头发梳理梳理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妈妈却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硬从盒子里拿出一枝花来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三姑娘站在坝上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眶子里的眼泪快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要迸出来了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妈妈才不作声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待到点燃了案上的灯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才知道已经走进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了茅屋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这期间的时刻竟是在梦中过去了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9b5b65b5?pid=d37687820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M_3_BD.1_1#90d582dd0?pid=29b5b65b5&amp;color=0,0,0&amp;vtp=1&amp;bbb=1&amp;hb=1"/>
          <p:cNvSpPr/>
          <p:nvPr/>
        </p:nvSpPr>
        <p:spPr>
          <a:xfrm>
            <a:off x="612648" y="118172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还是两年前的事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五月端阳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渡船头祖父找人作了替手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便带了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黄狗同翠翠进城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到大河边去看划船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河边站满了人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四只朱色长船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在潭中划着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龙船水刚刚涨过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河中水皆泛着豆绿色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天气又那么明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朗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鼓声蓬蓬响着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翠翠抿着嘴一句话不说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心中充满了不可言说的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快乐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河边人太多了一点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各人尽张着眼睛望河中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不多久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黄狗还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留在身边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祖父却挤得不见了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1#c896e88fb?pid=1d93c2137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灯光下也立刻照见了三姑娘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她拿一束稻草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一菜篮园里割回的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坐在板凳上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三棵捆成一把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妈妈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这比以前大得多了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两棵怕就有一斤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妈妈哪想到屋里还放着明天早晨要卖的菜呢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终于不出声地叹一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口气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伴着三姑娘捆了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三姑娘最后留给我的印象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也就在卖菜这一件事上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三姑娘这时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已经是十二三岁的姑娘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因为是暑天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，②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穿的是竹布单衣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颜色淡得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同月色一般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这自然是旧的了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因为我们从没有看见三姑娘穿过新衣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总之三姑娘是好看罢了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三姑娘在我们的眼睛里同我们的先生一样熟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1#c896e88fb?pid=1d93c2137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所不同的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我们一望见先生就往里跑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望见三姑娘都不知不觉地站在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那里笑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三姑娘是这样淑静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愈走近我们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我们的热闹便愈是消灭下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一天三姑娘是卖青椒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我们大家商议买四两来煮鱼吃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其中有一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位是最会说笑的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向着三姑娘道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三姑娘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你多称一两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回头我们的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饭熟了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你也来吃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好不好呢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三姑娘笑了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吃先生们的一餐饭使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难道就要我出东西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我们大家也都笑了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不提防三姑娘果然从篮子里抓起一把掷在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原来称就了的堆里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三姑娘是不吃我们的饭的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我们没有什么谢三姑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1#c896e88fb?pid=1d93c2137&amp;color=0,0,0&amp;vtp=1&amp;bbb=1&amp;hb=1"/>
          <p:cNvSpPr/>
          <p:nvPr/>
        </p:nvSpPr>
        <p:spPr>
          <a:xfrm>
            <a:off x="612648" y="468000"/>
            <a:ext cx="10963656" cy="58345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只望三姑娘将来碰一个好姑爷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我这样说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然而三姑娘也就赶紧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跑了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从此我没有见过三姑娘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到今年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我远道回家过清明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阴雾天气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走到坝上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远远望见竹林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我的记忆又好像一塘春水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被微风吹起波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皱了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正在徘徊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从竹林上坝的小径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走来两个妇人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一个站住了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前面的一个且走且回应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而我即刻认定了是三姑娘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我的三姐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就有这样忙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端午中秋接不来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为得先人来了饭也不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那妇人的话也分明听到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再没有别的声息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三姑娘的鞋踏着沙土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我急于要走过竹林看看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，④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然而也暂时面对流水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让三姑娘低头过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有删改）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#1.11.2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5_1#89382bb76?pid=c896e88fb&amp;color=0,0,0&amp;vtp=1&amp;bt=1&amp;bbb=1"/>
          <p:cNvSpPr/>
          <p:nvPr/>
        </p:nvSpPr>
        <p:spPr>
          <a:xfrm>
            <a:off x="612648" y="466346"/>
            <a:ext cx="10963656" cy="4221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55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5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下列对小说相关内容的理解与分析，不正确的一项是（3</a:t>
            </a:r>
            <a:r>
              <a:rPr lang="en-US" altLang="zh-CN" sz="255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5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55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55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5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550" dirty="0"/>
          </a:p>
        </p:txBody>
      </p:sp>
      <p:sp>
        <p:nvSpPr>
          <p:cNvPr id="3" name="QC_4_AN.16_1#89382bb76.bracket?pid=c896e88fb&amp;color=0,0,0&amp;vpa=2&amp;vtp=1"/>
          <p:cNvSpPr/>
          <p:nvPr/>
        </p:nvSpPr>
        <p:spPr>
          <a:xfrm>
            <a:off x="9688386" y="462345"/>
            <a:ext cx="468313" cy="42633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55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550" dirty="0"/>
          </a:p>
        </p:txBody>
      </p:sp>
      <p:sp>
        <p:nvSpPr>
          <p:cNvPr id="4" name="QC_4_BD.15_2#89382bb76.choices?pid=c896e88fb&amp;color=0,0,0&amp;vtp=1&amp;bbb=1&amp;hb=1"/>
          <p:cNvSpPr/>
          <p:nvPr/>
        </p:nvSpPr>
        <p:spPr>
          <a:xfrm>
            <a:off x="612648" y="934021"/>
            <a:ext cx="10963656" cy="51160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5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55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5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这篇小说以“我”的视角观察三姑娘，“我”作为一位旁观者</a:t>
            </a:r>
            <a:r>
              <a:rPr lang="en-US" altLang="zh-CN" sz="25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，用理性而冷静</a:t>
            </a:r>
            <a:endParaRPr lang="en-US" altLang="zh-CN" sz="255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700"/>
              </a:lnSpc>
            </a:pPr>
            <a:r>
              <a:rPr lang="en-US" altLang="zh-CN" sz="25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的笔调描述了三姑娘的一些日常生活片段，情节在再相逢时戛然而止，给读</a:t>
            </a:r>
            <a:endParaRPr lang="en-US" altLang="zh-CN" sz="255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700"/>
              </a:lnSpc>
            </a:pPr>
            <a:r>
              <a:rPr lang="en-US" altLang="zh-CN" sz="25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者留下了想象空间</a:t>
            </a:r>
            <a:r>
              <a:rPr lang="en-US" altLang="zh-CN" sz="25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550" dirty="0"/>
          </a:p>
          <a:p>
            <a:pPr latinLnBrk="1">
              <a:lnSpc>
                <a:spcPts val="3700"/>
              </a:lnSpc>
            </a:pPr>
            <a:r>
              <a:rPr lang="en-US" altLang="zh-CN" sz="25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5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55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5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小说两次提到雀子，第一次写雀子</a:t>
            </a:r>
            <a:r>
              <a:rPr lang="en-US" altLang="zh-CN" sz="25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，突出三姑娘母女不受外界热闹影响；</a:t>
            </a:r>
            <a:endParaRPr lang="en-US" altLang="zh-CN" sz="255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700"/>
              </a:lnSpc>
            </a:pPr>
            <a:r>
              <a:rPr lang="en-US" altLang="zh-CN" sz="25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第二次写雀子</a:t>
            </a:r>
            <a:r>
              <a:rPr lang="en-US" altLang="zh-CN" sz="25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，通过写三姑娘母女听到雀子叫的感受</a:t>
            </a:r>
            <a:r>
              <a:rPr lang="en-US" altLang="zh-CN" sz="25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，渲染了她们寂寞的心境</a:t>
            </a:r>
            <a:r>
              <a:rPr lang="en-US" altLang="zh-CN" sz="25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550" dirty="0"/>
          </a:p>
          <a:p>
            <a:pPr latinLnBrk="1">
              <a:lnSpc>
                <a:spcPts val="3700"/>
              </a:lnSpc>
            </a:pPr>
            <a:r>
              <a:rPr lang="en-US" altLang="zh-CN" sz="25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5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55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5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三姑娘作为乡村少女</a:t>
            </a:r>
            <a:r>
              <a:rPr lang="en-US" altLang="zh-CN" sz="25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，外在的朴实秀美和内在的灵秀纯澈结合在一起，盈</a:t>
            </a:r>
            <a:endParaRPr lang="en-US" altLang="zh-CN" sz="255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700"/>
              </a:lnSpc>
            </a:pPr>
            <a:r>
              <a:rPr lang="en-US" altLang="zh-CN" sz="25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溢着田园牧歌式的气息，小说主要运用语言描写等手法塑造了三姑娘内外皆</a:t>
            </a:r>
            <a:endParaRPr lang="en-US" altLang="zh-CN" sz="255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700"/>
              </a:lnSpc>
            </a:pPr>
            <a:r>
              <a:rPr lang="en-US" altLang="zh-CN" sz="25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美的人物形象</a:t>
            </a:r>
            <a:r>
              <a:rPr lang="en-US" altLang="zh-CN" sz="25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550" dirty="0"/>
          </a:p>
          <a:p>
            <a:pPr latinLnBrk="1">
              <a:lnSpc>
                <a:spcPts val="3700"/>
              </a:lnSpc>
            </a:pPr>
            <a:r>
              <a:rPr lang="en-US" altLang="zh-CN" sz="25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5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55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5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小说语言平淡舒缓，少铺陈，少夸饰，如“出城一条河，</a:t>
            </a:r>
            <a:r>
              <a:rPr lang="en-US" altLang="zh-CN" sz="25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过河西走，坝脚</a:t>
            </a:r>
            <a:endParaRPr lang="en-US" altLang="zh-CN" sz="255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700"/>
              </a:lnSpc>
            </a:pPr>
            <a:r>
              <a:rPr lang="en-US" altLang="zh-CN" sz="25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下有一簇竹林</a:t>
            </a:r>
            <a:r>
              <a:rPr lang="en-US" altLang="zh-CN" sz="25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，竹林里露出一重茅屋，茅屋两边都是菜园</a:t>
            </a:r>
            <a:r>
              <a:rPr lang="en-US" altLang="zh-CN" sz="25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”，为读者展现了一</a:t>
            </a:r>
            <a:endParaRPr lang="en-US" altLang="zh-CN" sz="255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5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幅恬静雅致的乡村画卷</a:t>
            </a:r>
            <a:r>
              <a:rPr lang="en-US" altLang="zh-CN" sz="25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5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7_1#89382bb76?pid=c896e88fb&amp;color=0,0,0&amp;vtp=1&amp;bt=1&amp;bbb=1&amp;hb=1"/>
          <p:cNvSpPr/>
          <p:nvPr/>
        </p:nvSpPr>
        <p:spPr>
          <a:xfrm>
            <a:off x="612648" y="468000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“理性而冷静的笔调”错误。本文虽以“我”的视角叙述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，但整体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笔调偏向温情和怀旧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，由“我的记忆又好像一塘春水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，被微风吹起波皱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”可知，“我”对三姑娘和竹林的生活有着怀念的情感，并非理性冷静。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8_1#6af0ae376?pid=c896e88fb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对文中画线句子的分析与鉴赏，不正确的一项是（3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9_1#6af0ae376.bracket?pid=c896e88fb&amp;color=0,0,0&amp;vpa=3&amp;vtp=1"/>
          <p:cNvSpPr/>
          <p:nvPr/>
        </p:nvSpPr>
        <p:spPr>
          <a:xfrm>
            <a:off x="100463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18_2#6af0ae376.choices?pid=c896e88fb&amp;color=0,0,0&amp;vtp=1&amp;bbb=1&amp;hb=1"/>
          <p:cNvSpPr/>
          <p:nvPr/>
        </p:nvSpPr>
        <p:spPr>
          <a:xfrm>
            <a:off x="612648" y="1110678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句子①中“我不欢喜玩”并非三姑娘的真实想法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，而是她为了在家守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护母亲的托词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句子②写三姑娘的衣着，这里赞颂的是自然之美、朴素之美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、劳动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者不尚虚华的健康美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句子③中“掷在原来称就了的堆里”，表现出三姑娘年轻腼腆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，受不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了顾客的玩笑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句子④蕴含着“我”对三姑娘的爱怜、对过往的怀念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、对命运的喟叹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等丰富的情感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0_1#6af0ae376?pid=c896e88fb&amp;color=0,0,0&amp;vtp=1&amp;bt=1&amp;bbb=1&amp;hb=1"/>
          <p:cNvSpPr/>
          <p:nvPr/>
        </p:nvSpPr>
        <p:spPr>
          <a:xfrm>
            <a:off x="612648" y="468000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“年轻腼腆，受不了顾客的玩笑”错误。“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掷在原来称就了的堆里”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表现出三姑娘的善良和美好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12d81a0c0?pid=c896e88fb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小说名为“竹林的故事”，但有人认为文眼在“水”，小说具有“水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，请进行分析。（4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7_1#12d81a0c0?pid=c896e88fb&amp;color=0,0,0&amp;vtp=1&amp;bt=1&amp;bbb=1&amp;hb=1&amp;hla=1"/>
          <p:cNvSpPr/>
          <p:nvPr/>
        </p:nvSpPr>
        <p:spPr>
          <a:xfrm>
            <a:off x="612648" y="1735460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水清澈美好，与竹林共同创建了闲适安静的生活环境。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的清澈美丽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，正是三姑娘纯净心灵的写照，三姑娘的性格如“水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蓄着水乡女儿的似水柔情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。③小说情节与“水”相关，故事起于“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水”，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承于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“水”，最后合于“水”。④“水”也体现了小说的语言风格特征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，小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说语言素淡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、柔美，充满诗意，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有一种清澈如溪流的风格。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2_1#12d81a0c0?pid=c896e88fb&amp;color=0,0,0&amp;vtp=1&amp;bt=1&amp;bbb=1&amp;hb=1"/>
          <p:cNvSpPr/>
          <p:nvPr/>
        </p:nvSpPr>
        <p:spPr>
          <a:xfrm>
            <a:off x="612648" y="468000"/>
            <a:ext cx="10963656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解答本题，需从环境、人物、情节、语言等多个角度思考“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水”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在小说中的作用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。首先考虑水对故事环境的塑造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，然后分析其与人物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形象的关联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，之后梳理情节发展中“水”的线索意义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，最后探究语言风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格与水的相似性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2132f04e2?pid=c896e88fb&amp;color=0,0,0&amp;vtp=1&amp;bt=1&amp;bbb=1&amp;hb=1&amp;hltap=1"/>
          <p:cNvSpPr/>
          <p:nvPr/>
        </p:nvSpPr>
        <p:spPr>
          <a:xfrm>
            <a:off x="612648" y="468000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10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沈从文在谈及《边城》的创作时，承认曾经受到《竹林的故事》</a:t>
            </a: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的影响。</a:t>
            </a:r>
            <a:endParaRPr lang="en-US" altLang="zh-CN" sz="2800" b="0" i="0" spc="-1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试从人物形象角度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，谈谈三姑娘和翠翠有何相似点与不同点。（6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spc="-1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7_1#2132f04e2?pid=c896e88fb&amp;color=0,0,0&amp;vtp=1&amp;bt=1&amp;bbb=1&amp;hb=1&amp;hla=1"/>
          <p:cNvSpPr/>
          <p:nvPr/>
        </p:nvSpPr>
        <p:spPr>
          <a:xfrm>
            <a:off x="612648" y="1738000"/>
            <a:ext cx="10963656" cy="317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1）相似点：①美丽外表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，三姑娘和翠翠都拥有清新脱俗的美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丽外表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，这使她们成为故事中的亮点；②善良乖巧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，两位女主人公都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表现出了善良和乖巧的一面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，这是她们共同的性格特点；③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家庭情感，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三姑娘和翠翠都对家庭成员有着深厚的情感，尤其是对长辈的敬爱和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依赖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。（每点1分）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90d582dd0?pid=29b5b65b5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翠翠一面注意划船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一面心想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过不久爷爷总会找来的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了许久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祖父还不来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翠翠便稍稍有点儿着慌了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先是两人同黄狗进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城前一天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祖父就问翠翠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明天城里划船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倘若你一个人去看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怕不怕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翠翠就说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人多我不怕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但是只是自己一个人可不好玩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于是祖父想了半天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方想起一个住在城中的老熟人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赶夜里到城里去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商量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请那老人来看一天渡船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自己却陪翠翠进城玩一天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且因为那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人比渡船老人更孤单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身边无一个亲人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也无一只狗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因此便约好了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那人早上过家中来吃饭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喝一杯雄黄酒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第二天那人来了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吃了饭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把职务委托那人以后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翠翠等便进了城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到路上时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祖父想起什么似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7_1#2132f04e2?pid=c896e88fb&amp;color=0,0,0&amp;vtp=1&amp;bt=1&amp;bbb=1&amp;hb=1&amp;hltap=1"/>
          <p:cNvSpPr/>
          <p:nvPr/>
        </p:nvSpPr>
        <p:spPr>
          <a:xfrm>
            <a:off x="612648" y="4680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6_1#2132f04e2?pid=c896e88fb&amp;color=0,0,0&amp;vtp=1&amp;bt=1&amp;bbb=1&amp;hb=1&amp;hla=1"/>
          <p:cNvSpPr/>
          <p:nvPr/>
        </p:nvSpPr>
        <p:spPr>
          <a:xfrm>
            <a:off x="612648" y="44260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2）不同点：①环境背景，三姑娘成长于自然丰富的竹林之中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，而翠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翠则是在湘西小镇的河边长大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，两者的生活环境和经历不同；（1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性格表现，三姑娘更加内敛、含蓄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，她对爱情的态度是控制和压抑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，而翠翠则更为敢爱敢恨，她的情感表达更为直接和热烈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，翠翠在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面对爱情时显示出更大的勇气和决心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4_1#2132f04e2?pid=c896e88fb&amp;color=0,0,0&amp;mp=1&amp;vtp=1&amp;bt=1&amp;bbb=1&amp;hb=1"/>
          <p:cNvSpPr/>
          <p:nvPr/>
        </p:nvSpPr>
        <p:spPr>
          <a:xfrm>
            <a:off x="612648" y="468000"/>
            <a:ext cx="10963656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解答本题，需分别从相似点和不同点两个大方向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，围绕人物形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象展开对比分析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。对于相似点，可从外貌、性格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、家庭情感等角度入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；对于不同点，可着重从生活环境和性格在具体情境（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如爱情方面）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中的表现差异角度进行探究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90d582dd0?pid=29b5b65b5&amp;color=0,0,0&amp;vtp=1&amp;bbb=1&amp;hb=1"/>
          <p:cNvSpPr/>
          <p:nvPr/>
        </p:nvSpPr>
        <p:spPr>
          <a:xfrm>
            <a:off x="612648" y="468000"/>
            <a:ext cx="10963656" cy="57378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又问翠翠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翠翠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翠翠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人那么多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好热闹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你一个人敢到河边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看龙船吗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翠翠说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怎么不敢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可是一个人玩有什么意思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到了河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边后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长潭里的四只红船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把翠翠的注意力完全占去了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身边祖父似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乎也可有可无了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祖父心想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时间还早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到收场时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至少还得三个时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溪边的那个朋友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也应当来看看年轻人的热闹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回去一趟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换换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地位还赶得及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因此就告翠翠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人太多了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站在这里看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不要动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我到别处去有点事情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无论如何总赶得回来伴你回家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翠翠正为两只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竞速并进的船迷着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祖父说的话毫不思索就答应了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祖父知道黄狗在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翠翠身边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也许比他自己在她身边还稳当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于是便回家看船去了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#1.2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4e19ba770?pid=90d582dd0&amp;color=0,0,0&amp;vtp=1&amp;bt=1&amp;bbb=1&amp;hb=1&amp;hltap=1"/>
          <p:cNvSpPr/>
          <p:nvPr/>
        </p:nvSpPr>
        <p:spPr>
          <a:xfrm>
            <a:off x="612648" y="468000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文中画横线的句子描写生动，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请从词语表现力的角度赏析其表达效果。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7_1#4e19ba770?pid=90d582dd0&amp;color=0,0,0&amp;vtp=1&amp;bt=1&amp;bbb=1&amp;hb=1&amp;hla=1"/>
          <p:cNvSpPr/>
          <p:nvPr/>
        </p:nvSpPr>
        <p:spPr>
          <a:xfrm>
            <a:off x="612648" y="173546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“豆绿色”精准描绘河水色泽，比普通的“绿”更形象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，让河水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澄澈碧绿之态跃然眼前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，带来鲜明视觉感受。②“明朗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”简洁点明晴朗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，奠定明快基调。③“蓬蓬”模拟鼓声，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生动展现其节奏与声响，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让读者如临其境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，感受热闹氛围。④这些词语用视觉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、听觉感官丰富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场景感知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，营造出欢快热烈的节日氛围。（每点1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3_1#4e19ba770?pid=90d582dd0&amp;color=0,0,0&amp;vtp=1&amp;bt=1&amp;bbb=1&amp;hb=1"/>
          <p:cNvSpPr/>
          <p:nvPr/>
        </p:nvSpPr>
        <p:spPr>
          <a:xfrm>
            <a:off x="612648" y="468000"/>
            <a:ext cx="10963656" cy="38066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题目聚焦词语在语句中的表现力，可从色彩词、形容词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、拟声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词等不同类型词语对场景描绘、氛围营造及读者感受的影响的角度进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行分析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。“豆绿色”作为独特的色彩词，精准描绘河水色泽；“明朗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”这一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，点明天气状况；“蓬蓬”这个拟声词，生动模拟鼓声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。答题时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需结合文本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，阐述各类词语是如何从视觉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、听觉等感官角度丰富读者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对场景的感知的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878988520?pid=90d582dd0&amp;color=0,0,0&amp;vtp=1&amp;bt=1&amp;bbb=1&amp;hb=1&amp;hltap=1"/>
          <p:cNvSpPr/>
          <p:nvPr/>
        </p:nvSpPr>
        <p:spPr>
          <a:xfrm>
            <a:off x="612648" y="468000"/>
            <a:ext cx="10963656" cy="57083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文中祖父与翠翠的对话富有生活气息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，请从用词和句式的角度赏析其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语言特色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7_1#878988520?pid=90d582dd0&amp;color=0,0,0&amp;vtp=1&amp;bt=1&amp;bbb=1&amp;hb=1&amp;hla=1"/>
          <p:cNvSpPr/>
          <p:nvPr/>
        </p:nvSpPr>
        <p:spPr>
          <a:xfrm>
            <a:off x="612648" y="1735460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在用词上，对话使用了大量贴近生活的口语词汇，如“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怕不怕”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好玩”等，通俗易懂，质朴自然，充满浓郁的生活气息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，让读者能真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切感受到茶峒地区人们日常交流的真实状态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。②在句式上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，多采用简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短的句式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，像祖父问“明天城里划船，倘若你一个人去看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，人多怕不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？”以及翠翠答“人多我不怕。但是只是自己一个人可不好玩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”，简洁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，符合日常对话快速、直接的特点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，生动地展现出祖父与翠翠之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间亲密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、自然的交流状态，凸显出人物关系的亲近。（每点2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5_1#878988520?pid=90d582dd0&amp;color=0,0,0&amp;vtp=1&amp;bt=1&amp;bbb=1&amp;hb=1"/>
          <p:cNvSpPr/>
          <p:nvPr/>
        </p:nvSpPr>
        <p:spPr>
          <a:xfrm>
            <a:off x="612648" y="468000"/>
            <a:ext cx="10963656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在用词上，对话多用口语化词汇；在句式上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，对话简短且多为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日常交流句式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。在用词上，口语词汇使对话贴近生活；在句式上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，简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短句式符合日常交流习惯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，展现人物亲密关系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。答题时要结合对话内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容分析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_1#a25b93aeb?pid=90d582dd0&amp;color=0,0,0&amp;vtp=1&amp;bt=1&amp;bbb=1&amp;hb=1"/>
          <p:cNvSpPr/>
          <p:nvPr/>
        </p:nvSpPr>
        <p:spPr>
          <a:xfrm>
            <a:off x="612648" y="468000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将文中画波浪线的句子改写成整句，不得改变语意，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可适当增减字词。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</a:t>
            </a:r>
            <a:endParaRPr lang="en-US" altLang="zh-CN" sz="2800" dirty="0"/>
          </a:p>
        </p:txBody>
      </p:sp>
      <p:sp>
        <p:nvSpPr>
          <p:cNvPr id="3" name="QB_4_AN.7_1#a25b93aeb.blank?pid=90d582dd0&amp;color=0,0,0&amp;vpa=1&amp;vtp=1&amp;bbb=1&amp;hb=1"/>
          <p:cNvSpPr/>
          <p:nvPr/>
        </p:nvSpPr>
        <p:spPr>
          <a:xfrm>
            <a:off x="612648" y="1732920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翠翠正着迷于两只竞速并进的船，对祖父说的话毫不思索便予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以答应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。（句式调整合理2分，语意不变2分）</a:t>
            </a:r>
            <a:endParaRPr lang="en-US" altLang="zh-CN" sz="2800" dirty="0"/>
          </a:p>
        </p:txBody>
      </p:sp>
      <p:sp>
        <p:nvSpPr>
          <p:cNvPr id="4" name="QB_4_AS.8_1#a25b93aeb?pid=90d582dd0&amp;color=0,0,0&amp;vtp=1&amp;bbb=1&amp;hb=1"/>
          <p:cNvSpPr/>
          <p:nvPr/>
        </p:nvSpPr>
        <p:spPr>
          <a:xfrm>
            <a:off x="612648" y="3032828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整句要求句式整齐、结构一致。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原句中前后部分结构不一致，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改写时可将后半句调整为与前半句类似的结构，突出翠翠在对船着迷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的状态下对祖父话语的反应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8566</Words>
  <Application>WPS 演示</Application>
  <PresentationFormat>宽屏</PresentationFormat>
  <Paragraphs>330</Paragraphs>
  <Slides>31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4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3</cp:revision>
  <dcterms:created xsi:type="dcterms:W3CDTF">2025-07-25T04:19:00Z</dcterms:created>
  <dcterms:modified xsi:type="dcterms:W3CDTF">2025-09-04T02:40:49Z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5E38A164A4CA4289ABE56F785017A821_12</vt:lpwstr>
  </property>
  <property fmtid="{D5CDD505-2E9C-101B-9397-08002B2CF9AE}" pid="3" name="KSOProductBuildVer">
    <vt:lpwstr>2052-12.1.0.22529</vt:lpwstr>
  </property>
</Properties>
</file>